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igmar One" charset="1" panose="00000500000000000000"/>
      <p:regular r:id="rId23"/>
    </p:embeddedFont>
    <p:embeddedFont>
      <p:font typeface="DM Sans Bold" charset="1" panose="00000000000000000000"/>
      <p:regular r:id="rId24"/>
    </p:embeddedFont>
    <p:embeddedFont>
      <p:font typeface="Paytone One" charset="1" panose="00000500000000000000"/>
      <p:regular r:id="rId25"/>
    </p:embeddedFont>
    <p:embeddedFont>
      <p:font typeface="Bagel Fat One" charset="1" panose="00000000000000000000"/>
      <p:regular r:id="rId26"/>
    </p:embeddedFont>
    <p:embeddedFont>
      <p:font typeface="DM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33333">
              <a:srgbClr val="CED4EF">
                <a:alpha val="100000"/>
              </a:srgbClr>
            </a:gs>
            <a:gs pos="66667">
              <a:srgbClr val="8B9CE7">
                <a:alpha val="100000"/>
              </a:srgbClr>
            </a:gs>
            <a:gs pos="100000">
              <a:srgbClr val="8B9CE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17862" y="2627483"/>
            <a:ext cx="13002401" cy="333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4000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QUẢN LÝ QUÁN ĂN</a:t>
            </a:r>
          </a:p>
        </p:txBody>
      </p:sp>
      <p:grpSp>
        <p:nvGrpSpPr>
          <p:cNvPr name="Group 3" id="3"/>
          <p:cNvGrpSpPr/>
          <p:nvPr/>
        </p:nvGrpSpPr>
        <p:grpSpPr>
          <a:xfrm rot="-2272128">
            <a:off x="12520085" y="2929155"/>
            <a:ext cx="5160428" cy="3086100"/>
            <a:chOff x="0" y="0"/>
            <a:chExt cx="135912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8870" y="1520938"/>
            <a:ext cx="5358594" cy="5446646"/>
            <a:chOff x="0" y="0"/>
            <a:chExt cx="1257272" cy="1277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7272" cy="1277932"/>
            </a:xfrm>
            <a:custGeom>
              <a:avLst/>
              <a:gdLst/>
              <a:ahLst/>
              <a:cxnLst/>
              <a:rect r="r" b="b" t="t" l="l"/>
              <a:pathLst>
                <a:path h="1277932" w="1257272">
                  <a:moveTo>
                    <a:pt x="628636" y="0"/>
                  </a:moveTo>
                  <a:lnTo>
                    <a:pt x="628636" y="0"/>
                  </a:lnTo>
                  <a:cubicBezTo>
                    <a:pt x="975822" y="0"/>
                    <a:pt x="1257272" y="281450"/>
                    <a:pt x="1257272" y="628636"/>
                  </a:cubicBezTo>
                  <a:lnTo>
                    <a:pt x="1257272" y="649296"/>
                  </a:lnTo>
                  <a:cubicBezTo>
                    <a:pt x="1257272" y="996482"/>
                    <a:pt x="975822" y="1277932"/>
                    <a:pt x="628636" y="1277932"/>
                  </a:cubicBezTo>
                  <a:lnTo>
                    <a:pt x="628636" y="1277932"/>
                  </a:lnTo>
                  <a:cubicBezTo>
                    <a:pt x="281450" y="1277932"/>
                    <a:pt x="0" y="996482"/>
                    <a:pt x="0" y="649296"/>
                  </a:cubicBezTo>
                  <a:lnTo>
                    <a:pt x="0" y="628636"/>
                  </a:lnTo>
                  <a:cubicBezTo>
                    <a:pt x="0" y="281450"/>
                    <a:pt x="281450" y="0"/>
                    <a:pt x="628636" y="0"/>
                  </a:cubicBezTo>
                  <a:close/>
                </a:path>
              </a:pathLst>
            </a:custGeom>
            <a:blipFill>
              <a:blip r:embed="rId2"/>
              <a:stretch>
                <a:fillRect l="-1099" t="0" r="-1099" b="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4606793" y="1252478"/>
            <a:ext cx="2652507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8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LẬP TRÌNH C#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95054" y="6716641"/>
            <a:ext cx="3810489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THÀNH VIÊN NHÓM: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HÀ THỊ THANH DUNG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DƯƠNG CHÍ DUY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TRẦN THANH HẢI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4599" y="6122655"/>
            <a:ext cx="381048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GIẢNG VIÊN HƯỚNG DẪN:</a:t>
            </a:r>
          </a:p>
          <a:p>
            <a:pPr algn="l" marL="0" indent="0" lvl="0">
              <a:lnSpc>
                <a:spcPts val="3840"/>
              </a:lnSpc>
            </a:pPr>
            <a:r>
              <a:rPr lang="en-US" b="true" sz="24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NGUYỄN VĂN HOÀNG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F9CD1">
                <a:alpha val="100000"/>
              </a:srgbClr>
            </a:gs>
            <a:gs pos="33333">
              <a:srgbClr val="DF9CD1">
                <a:alpha val="100000"/>
              </a:srgbClr>
            </a:gs>
            <a:gs pos="66667">
              <a:srgbClr val="EFCBE8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5679" y="338522"/>
            <a:ext cx="9646689" cy="9609956"/>
            <a:chOff x="0" y="0"/>
            <a:chExt cx="931930" cy="928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1930" cy="928381"/>
            </a:xfrm>
            <a:custGeom>
              <a:avLst/>
              <a:gdLst/>
              <a:ahLst/>
              <a:cxnLst/>
              <a:rect r="r" b="b" t="t" l="l"/>
              <a:pathLst>
                <a:path h="928381" w="931930">
                  <a:moveTo>
                    <a:pt x="80255" y="0"/>
                  </a:moveTo>
                  <a:lnTo>
                    <a:pt x="851675" y="0"/>
                  </a:lnTo>
                  <a:cubicBezTo>
                    <a:pt x="872960" y="0"/>
                    <a:pt x="893373" y="8455"/>
                    <a:pt x="908424" y="23506"/>
                  </a:cubicBezTo>
                  <a:cubicBezTo>
                    <a:pt x="923475" y="38557"/>
                    <a:pt x="931930" y="58970"/>
                    <a:pt x="931930" y="80255"/>
                  </a:cubicBezTo>
                  <a:lnTo>
                    <a:pt x="931930" y="848127"/>
                  </a:lnTo>
                  <a:cubicBezTo>
                    <a:pt x="931930" y="892450"/>
                    <a:pt x="895999" y="928381"/>
                    <a:pt x="851675" y="928381"/>
                  </a:cubicBezTo>
                  <a:lnTo>
                    <a:pt x="80255" y="928381"/>
                  </a:lnTo>
                  <a:cubicBezTo>
                    <a:pt x="58970" y="928381"/>
                    <a:pt x="38557" y="919926"/>
                    <a:pt x="23506" y="904875"/>
                  </a:cubicBezTo>
                  <a:cubicBezTo>
                    <a:pt x="8455" y="889825"/>
                    <a:pt x="0" y="869412"/>
                    <a:pt x="0" y="848127"/>
                  </a:cubicBezTo>
                  <a:lnTo>
                    <a:pt x="0" y="80255"/>
                  </a:lnTo>
                  <a:cubicBezTo>
                    <a:pt x="0" y="58970"/>
                    <a:pt x="8455" y="38557"/>
                    <a:pt x="23506" y="23506"/>
                  </a:cubicBezTo>
                  <a:cubicBezTo>
                    <a:pt x="38557" y="8455"/>
                    <a:pt x="58970" y="0"/>
                    <a:pt x="8025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912" r="0" b="-17912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85190" y="2127249"/>
            <a:ext cx="9025907" cy="30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14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Mô hình use case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339" y="6698377"/>
            <a:ext cx="491667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USE CASE NHÂN VIÊN</a:t>
            </a:r>
          </a:p>
        </p:txBody>
      </p:sp>
      <p:grpSp>
        <p:nvGrpSpPr>
          <p:cNvPr name="Group 6" id="6"/>
          <p:cNvGrpSpPr/>
          <p:nvPr/>
        </p:nvGrpSpPr>
        <p:grpSpPr>
          <a:xfrm rot="-1484327">
            <a:off x="2898884" y="3129294"/>
            <a:ext cx="4843009" cy="2896274"/>
            <a:chOff x="0" y="0"/>
            <a:chExt cx="135912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64845" y="7727161"/>
            <a:ext cx="1652832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ED4EF">
                <a:alpha val="100000"/>
              </a:srgbClr>
            </a:gs>
            <a:gs pos="33333">
              <a:srgbClr val="8B9CE7">
                <a:alpha val="100000"/>
              </a:srgbClr>
            </a:gs>
            <a:gs pos="66667">
              <a:srgbClr val="8B9CE7">
                <a:alpha val="100000"/>
              </a:srgbClr>
            </a:gs>
            <a:gs pos="100000">
              <a:srgbClr val="EFCBE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415385">
            <a:off x="-349758" y="1861968"/>
            <a:ext cx="4843009" cy="2896274"/>
            <a:chOff x="0" y="0"/>
            <a:chExt cx="135912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80975" y="8447693"/>
            <a:ext cx="8115300" cy="0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1615" y="5334770"/>
            <a:ext cx="19050" cy="4114800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454720" y="1028700"/>
            <a:ext cx="8027405" cy="8611964"/>
          </a:xfrm>
          <a:custGeom>
            <a:avLst/>
            <a:gdLst/>
            <a:ahLst/>
            <a:cxnLst/>
            <a:rect r="r" b="b" t="t" l="l"/>
            <a:pathLst>
              <a:path h="8611964" w="8027405">
                <a:moveTo>
                  <a:pt x="0" y="0"/>
                </a:moveTo>
                <a:lnTo>
                  <a:pt x="8027404" y="0"/>
                </a:lnTo>
                <a:lnTo>
                  <a:pt x="8027404" y="8611964"/>
                </a:lnTo>
                <a:lnTo>
                  <a:pt x="0" y="861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372" y="888235"/>
            <a:ext cx="8494805" cy="34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III. Phân tích và thiết kế cơ sở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3019" y="4136548"/>
            <a:ext cx="2246512" cy="199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10"/>
              </a:lnSpc>
              <a:spcBef>
                <a:spcPct val="0"/>
              </a:spcBef>
            </a:pPr>
            <a:r>
              <a:rPr lang="en-US" b="true" sz="10506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131" y="7008020"/>
            <a:ext cx="5748541" cy="58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445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BIỂU ĐỒ DIAGRAM 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FCBE8">
                <a:alpha val="100000"/>
              </a:srgbClr>
            </a:gs>
            <a:gs pos="33333">
              <a:srgbClr val="CED4EF">
                <a:alpha val="100000"/>
              </a:srgbClr>
            </a:gs>
            <a:gs pos="66667">
              <a:srgbClr val="8B9CE7">
                <a:alpha val="100000"/>
              </a:srgbClr>
            </a:gs>
            <a:gs pos="100000">
              <a:srgbClr val="8B9CE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415385">
            <a:off x="-349758" y="1861968"/>
            <a:ext cx="4843009" cy="2896274"/>
            <a:chOff x="0" y="0"/>
            <a:chExt cx="135912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0372" y="888235"/>
            <a:ext cx="8494805" cy="34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F6E6"/>
                </a:solidFill>
                <a:latin typeface="Paytone One"/>
                <a:ea typeface="Paytone One"/>
                <a:cs typeface="Paytone One"/>
                <a:sym typeface="Paytone One"/>
              </a:rPr>
              <a:t>III. Phân tích và thiết kế cơ sở dữ liệu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9830" y="7050361"/>
            <a:ext cx="3254595" cy="165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name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idCategory</a:t>
            </a:r>
          </a:p>
          <a:p>
            <a:pPr algn="l" marL="453393" indent="-226697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price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0581" y="6292806"/>
            <a:ext cx="2618681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3199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FOOD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27464" y="2607259"/>
            <a:ext cx="3517586" cy="123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name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68456" y="1181100"/>
            <a:ext cx="3279021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FOOD CATEGORY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9750" y="1994106"/>
            <a:ext cx="3254595" cy="333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DateCheckIn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DateCheckOut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idTable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status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discount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totalPrice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378179" y="1182954"/>
            <a:ext cx="3086088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BILL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49173" y="7031311"/>
            <a:ext cx="3517586" cy="165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idBill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idFood</a:t>
            </a:r>
          </a:p>
          <a:p>
            <a:pPr algn="l" marL="453393" indent="-226697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count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68456" y="6292806"/>
            <a:ext cx="3279021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3199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BILL INFO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011120" y="5857729"/>
            <a:ext cx="14248180" cy="0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201650" y="1028700"/>
            <a:ext cx="0" cy="8229600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874693" y="4527470"/>
            <a:ext cx="1496731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5067440" y="5857836"/>
            <a:ext cx="19050" cy="3400571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850944" y="7393261"/>
            <a:ext cx="3254595" cy="165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UserName 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DisplayName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Password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50944" y="6292806"/>
            <a:ext cx="3086088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ACCOUNT</a:t>
            </a:r>
          </a:p>
        </p:txBody>
      </p:sp>
      <p:sp>
        <p:nvSpPr>
          <p:cNvPr name="AutoShape 20" id="20"/>
          <p:cNvSpPr/>
          <p:nvPr/>
        </p:nvSpPr>
        <p:spPr>
          <a:xfrm>
            <a:off x="9124950" y="4501219"/>
            <a:ext cx="19050" cy="4757188"/>
          </a:xfrm>
          <a:prstGeom prst="line">
            <a:avLst/>
          </a:prstGeom>
          <a:ln cap="flat" w="38100">
            <a:solidFill>
              <a:srgbClr val="FFF6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9611882" y="6292806"/>
            <a:ext cx="2618681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3199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BẢNG TABLE FOOD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4525" y="7420435"/>
            <a:ext cx="3254595" cy="123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  <a:p>
            <a:pPr algn="l" marL="453393" indent="-226697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name</a:t>
            </a:r>
          </a:p>
          <a:p>
            <a:pPr algn="l" marL="453393" indent="-226697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status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50000">
              <a:srgbClr val="DF9CD1">
                <a:alpha val="100000"/>
              </a:srgbClr>
            </a:gs>
            <a:gs pos="100000">
              <a:srgbClr val="DF9CD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496" y="514998"/>
            <a:ext cx="11350916" cy="236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Stored procedure và function</a:t>
            </a:r>
          </a:p>
        </p:txBody>
      </p:sp>
      <p:grpSp>
        <p:nvGrpSpPr>
          <p:cNvPr name="Group 3" id="3"/>
          <p:cNvGrpSpPr/>
          <p:nvPr/>
        </p:nvGrpSpPr>
        <p:grpSpPr>
          <a:xfrm rot="-1723033">
            <a:off x="7641883" y="834537"/>
            <a:ext cx="4101624" cy="2452902"/>
            <a:chOff x="0" y="0"/>
            <a:chExt cx="135912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4764" y="2877197"/>
            <a:ext cx="6421486" cy="6582426"/>
            <a:chOff x="0" y="0"/>
            <a:chExt cx="619474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9474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94743">
                  <a:moveTo>
                    <a:pt x="3097371" y="0"/>
                  </a:moveTo>
                  <a:cubicBezTo>
                    <a:pt x="1349229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3097371" y="6350000"/>
                  </a:lnTo>
                  <a:lnTo>
                    <a:pt x="6194743" y="6350000"/>
                  </a:lnTo>
                  <a:cubicBezTo>
                    <a:pt x="6194743" y="6350000"/>
                    <a:pt x="6194743" y="4175760"/>
                    <a:pt x="6194743" y="2917190"/>
                  </a:cubicBezTo>
                  <a:cubicBezTo>
                    <a:pt x="6194743" y="1144270"/>
                    <a:pt x="4845514" y="0"/>
                    <a:pt x="3097371" y="0"/>
                  </a:cubicBezTo>
                  <a:close/>
                </a:path>
              </a:pathLst>
            </a:custGeom>
            <a:blipFill>
              <a:blip r:embed="rId2"/>
              <a:stretch>
                <a:fillRect l="-1253" t="0" r="-1253" b="0"/>
              </a:stretch>
            </a:blipFill>
            <a:ln w="38100" cap="sq">
              <a:solidFill>
                <a:srgbClr val="FFF6E6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041801" y="4204335"/>
            <a:ext cx="4038753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VÍ DỤ STORED PROCEDURE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4835" y="5657850"/>
            <a:ext cx="11349938" cy="501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Thủ tục lấy tài khoản theo username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CREATE PROC [dbo].[USP_GetAccountByUserName]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@userName nvarchar(100)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AS 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BEGIN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SELECT * FROM dbo.Account WHERE UserName = @userName</a:t>
            </a: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END</a:t>
            </a: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  <a:r>
              <a:rPr lang="en-US" sz="2695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GO</a:t>
            </a:r>
          </a:p>
          <a:p>
            <a:pPr algn="l">
              <a:lnSpc>
                <a:spcPts val="2934"/>
              </a:lnSpc>
            </a:pPr>
          </a:p>
          <a:p>
            <a:pPr algn="l" marL="0" indent="0" lvl="0">
              <a:lnSpc>
                <a:spcPts val="293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869861" y="3171034"/>
            <a:ext cx="1667894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7754" y="1496073"/>
            <a:ext cx="542739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Lợi ích:</a:t>
            </a:r>
          </a:p>
          <a:p>
            <a:pPr algn="l" marL="647697" indent="-323848" lvl="1">
              <a:lnSpc>
                <a:spcPts val="4199"/>
              </a:lnSpc>
              <a:buAutoNum type="arabicPeriod" startAt="1"/>
            </a:pPr>
            <a:r>
              <a:rPr lang="en-US" sz="29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Tăng hiệu suất</a:t>
            </a:r>
          </a:p>
          <a:p>
            <a:pPr algn="l" marL="647697" indent="-323848" lvl="1">
              <a:lnSpc>
                <a:spcPts val="4199"/>
              </a:lnSpc>
              <a:buAutoNum type="arabicPeriod" startAt="1"/>
            </a:pPr>
            <a:r>
              <a:rPr lang="en-US" sz="29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 Bảo mật</a:t>
            </a:r>
          </a:p>
          <a:p>
            <a:pPr algn="l" marL="647697" indent="-323848" lvl="1">
              <a:lnSpc>
                <a:spcPts val="4199"/>
              </a:lnSpc>
              <a:buAutoNum type="arabicPeriod" startAt="1"/>
            </a:pPr>
            <a:r>
              <a:rPr lang="en-US" sz="29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 Tái sử dụng và bảo trì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AutoNum type="arabicPeriod" startAt="1"/>
            </a:pPr>
            <a:r>
              <a:rPr lang="en-US" sz="29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Giảm tải cho ứng dụng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33333">
              <a:srgbClr val="DF9CD1">
                <a:alpha val="100000"/>
              </a:srgbClr>
            </a:gs>
            <a:gs pos="66667">
              <a:srgbClr val="DF9CD1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54" y="801358"/>
            <a:ext cx="12758322" cy="235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IV. CÀI ĐẶT VÀ THỰC NGHIỆM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91230" y="3154032"/>
            <a:ext cx="9351092" cy="6857381"/>
            <a:chOff x="0" y="0"/>
            <a:chExt cx="1448729" cy="10623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8729" cy="1062388"/>
            </a:xfrm>
            <a:custGeom>
              <a:avLst/>
              <a:gdLst/>
              <a:ahLst/>
              <a:cxnLst/>
              <a:rect r="r" b="b" t="t" l="l"/>
              <a:pathLst>
                <a:path h="1062388" w="1448729">
                  <a:moveTo>
                    <a:pt x="82792" y="0"/>
                  </a:moveTo>
                  <a:lnTo>
                    <a:pt x="1365937" y="0"/>
                  </a:lnTo>
                  <a:cubicBezTo>
                    <a:pt x="1387895" y="0"/>
                    <a:pt x="1408953" y="8723"/>
                    <a:pt x="1424480" y="24249"/>
                  </a:cubicBezTo>
                  <a:cubicBezTo>
                    <a:pt x="1440006" y="39776"/>
                    <a:pt x="1448729" y="60834"/>
                    <a:pt x="1448729" y="82792"/>
                  </a:cubicBezTo>
                  <a:lnTo>
                    <a:pt x="1448729" y="979596"/>
                  </a:lnTo>
                  <a:cubicBezTo>
                    <a:pt x="1448729" y="1001554"/>
                    <a:pt x="1440006" y="1022612"/>
                    <a:pt x="1424480" y="1038139"/>
                  </a:cubicBezTo>
                  <a:cubicBezTo>
                    <a:pt x="1408953" y="1053665"/>
                    <a:pt x="1387895" y="1062388"/>
                    <a:pt x="1365937" y="1062388"/>
                  </a:cubicBezTo>
                  <a:lnTo>
                    <a:pt x="82792" y="1062388"/>
                  </a:lnTo>
                  <a:cubicBezTo>
                    <a:pt x="60834" y="1062388"/>
                    <a:pt x="39776" y="1053665"/>
                    <a:pt x="24249" y="1038139"/>
                  </a:cubicBezTo>
                  <a:cubicBezTo>
                    <a:pt x="8723" y="1022612"/>
                    <a:pt x="0" y="1001554"/>
                    <a:pt x="0" y="979596"/>
                  </a:cubicBezTo>
                  <a:lnTo>
                    <a:pt x="0" y="82792"/>
                  </a:lnTo>
                  <a:cubicBezTo>
                    <a:pt x="0" y="60834"/>
                    <a:pt x="8723" y="39776"/>
                    <a:pt x="24249" y="24249"/>
                  </a:cubicBezTo>
                  <a:cubicBezTo>
                    <a:pt x="39776" y="8723"/>
                    <a:pt x="60834" y="0"/>
                    <a:pt x="82792" y="0"/>
                  </a:cubicBezTo>
                  <a:close/>
                </a:path>
              </a:pathLst>
            </a:custGeom>
            <a:blipFill>
              <a:blip r:embed="rId2"/>
              <a:stretch>
                <a:fillRect l="-2094" t="0" r="-2094" b="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-1723033">
            <a:off x="6892460" y="381921"/>
            <a:ext cx="4843009" cy="2896274"/>
            <a:chOff x="0" y="0"/>
            <a:chExt cx="135912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111178"/>
            <a:ext cx="6933703" cy="3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 HOÀN CHỈNH BẰNG GUNA UI</a:t>
            </a:r>
          </a:p>
          <a:p>
            <a:pPr algn="l">
              <a:lnSpc>
                <a:spcPts val="6399"/>
              </a:lnSpc>
            </a:pPr>
            <a:r>
              <a:rPr lang="en-US" sz="39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1 GIAO DIỆN ĐĂNG NHẬP</a:t>
            </a:r>
          </a:p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33333">
              <a:srgbClr val="DF9CD1">
                <a:alpha val="100000"/>
              </a:srgbClr>
            </a:gs>
            <a:gs pos="66667">
              <a:srgbClr val="DF9CD1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422" y="5143500"/>
            <a:ext cx="6737456" cy="4325034"/>
          </a:xfrm>
          <a:custGeom>
            <a:avLst/>
            <a:gdLst/>
            <a:ahLst/>
            <a:cxnLst/>
            <a:rect r="r" b="b" t="t" l="l"/>
            <a:pathLst>
              <a:path h="4325034" w="6737456">
                <a:moveTo>
                  <a:pt x="0" y="0"/>
                </a:moveTo>
                <a:lnTo>
                  <a:pt x="6737456" y="0"/>
                </a:lnTo>
                <a:lnTo>
                  <a:pt x="6737456" y="4325034"/>
                </a:lnTo>
                <a:lnTo>
                  <a:pt x="0" y="4325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1" t="-881" r="0" b="-8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5151" y="210338"/>
            <a:ext cx="6634663" cy="4244483"/>
          </a:xfrm>
          <a:custGeom>
            <a:avLst/>
            <a:gdLst/>
            <a:ahLst/>
            <a:cxnLst/>
            <a:rect r="r" b="b" t="t" l="l"/>
            <a:pathLst>
              <a:path h="4244483" w="6634663">
                <a:moveTo>
                  <a:pt x="0" y="0"/>
                </a:moveTo>
                <a:lnTo>
                  <a:pt x="6634663" y="0"/>
                </a:lnTo>
                <a:lnTo>
                  <a:pt x="6634663" y="4244484"/>
                </a:lnTo>
                <a:lnTo>
                  <a:pt x="0" y="424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85151" y="5143500"/>
            <a:ext cx="6774149" cy="4325034"/>
          </a:xfrm>
          <a:custGeom>
            <a:avLst/>
            <a:gdLst/>
            <a:ahLst/>
            <a:cxnLst/>
            <a:rect r="r" b="b" t="t" l="l"/>
            <a:pathLst>
              <a:path h="4325034" w="6774149">
                <a:moveTo>
                  <a:pt x="0" y="0"/>
                </a:moveTo>
                <a:lnTo>
                  <a:pt x="6774149" y="0"/>
                </a:lnTo>
                <a:lnTo>
                  <a:pt x="6774149" y="4325034"/>
                </a:lnTo>
                <a:lnTo>
                  <a:pt x="0" y="432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7422" y="876300"/>
            <a:ext cx="6933703" cy="3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 HOÀN CHỈNH BẰNG GUNA UI</a:t>
            </a:r>
          </a:p>
          <a:p>
            <a:pPr algn="l">
              <a:lnSpc>
                <a:spcPts val="6399"/>
              </a:lnSpc>
            </a:pPr>
            <a:r>
              <a:rPr lang="en-US" sz="39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2 CÁC GIAO DIỆN KHÁC</a:t>
            </a:r>
          </a:p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175185" y="4557226"/>
            <a:ext cx="3254595" cy="39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Giao diện của nhân viên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6976" y="9558122"/>
            <a:ext cx="3254595" cy="39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Giao diện của quản lý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44928" y="9558122"/>
            <a:ext cx="3665050" cy="39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1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Giao diện đổi mk của quản lý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9CE7">
                <a:alpha val="100000"/>
              </a:srgbClr>
            </a:gs>
            <a:gs pos="50000">
              <a:srgbClr val="8B9CE7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49919" cy="8229600"/>
            <a:chOff x="0" y="0"/>
            <a:chExt cx="11062970" cy="14115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2970" cy="14115498"/>
            </a:xfrm>
            <a:custGeom>
              <a:avLst/>
              <a:gdLst/>
              <a:ahLst/>
              <a:cxnLst/>
              <a:rect r="r" b="b" t="t" l="l"/>
              <a:pathLst>
                <a:path h="14115498" w="11062970">
                  <a:moveTo>
                    <a:pt x="4413250" y="0"/>
                  </a:moveTo>
                  <a:lnTo>
                    <a:pt x="0" y="0"/>
                  </a:lnTo>
                  <a:lnTo>
                    <a:pt x="0" y="14115498"/>
                  </a:lnTo>
                  <a:lnTo>
                    <a:pt x="11062970" y="14115498"/>
                  </a:lnTo>
                  <a:lnTo>
                    <a:pt x="11062970" y="7070577"/>
                  </a:lnTo>
                  <a:cubicBezTo>
                    <a:pt x="11062970" y="3165285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2"/>
              <a:stretch>
                <a:fillRect l="-55448" t="0" r="-55448" b="0"/>
              </a:stretch>
            </a:blipFill>
            <a:ln w="38100" cap="sq">
              <a:solidFill>
                <a:srgbClr val="FFF6E6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402529" y="3030307"/>
            <a:ext cx="8856771" cy="18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538"/>
              </a:lnSpc>
            </a:pPr>
            <a:r>
              <a:rPr lang="en-US" sz="15042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V. DEMO</a:t>
            </a:r>
            <a:r>
              <a:rPr lang="en-US" sz="15042" strike="noStrike" u="none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!</a:t>
            </a:r>
          </a:p>
        </p:txBody>
      </p:sp>
      <p:grpSp>
        <p:nvGrpSpPr>
          <p:cNvPr name="Group 5" id="5"/>
          <p:cNvGrpSpPr/>
          <p:nvPr/>
        </p:nvGrpSpPr>
        <p:grpSpPr>
          <a:xfrm rot="-8646023">
            <a:off x="12980314" y="1991193"/>
            <a:ext cx="4239070" cy="2951573"/>
            <a:chOff x="0" y="0"/>
            <a:chExt cx="1189638" cy="828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9638" cy="828319"/>
            </a:xfrm>
            <a:custGeom>
              <a:avLst/>
              <a:gdLst/>
              <a:ahLst/>
              <a:cxnLst/>
              <a:rect r="r" b="b" t="t" l="l"/>
              <a:pathLst>
                <a:path h="828319" w="1189638">
                  <a:moveTo>
                    <a:pt x="594819" y="0"/>
                  </a:moveTo>
                  <a:cubicBezTo>
                    <a:pt x="266309" y="0"/>
                    <a:pt x="0" y="185426"/>
                    <a:pt x="0" y="414159"/>
                  </a:cubicBezTo>
                  <a:cubicBezTo>
                    <a:pt x="0" y="642893"/>
                    <a:pt x="266309" y="828319"/>
                    <a:pt x="594819" y="828319"/>
                  </a:cubicBezTo>
                  <a:cubicBezTo>
                    <a:pt x="923328" y="828319"/>
                    <a:pt x="1189638" y="642893"/>
                    <a:pt x="1189638" y="414159"/>
                  </a:cubicBezTo>
                  <a:cubicBezTo>
                    <a:pt x="1189638" y="185426"/>
                    <a:pt x="923328" y="0"/>
                    <a:pt x="5948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1529" y="-8070"/>
              <a:ext cx="966581" cy="758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02529" y="7408984"/>
            <a:ext cx="1667894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FCBE8">
                <a:alpha val="100000"/>
              </a:srgbClr>
            </a:gs>
            <a:gs pos="50000">
              <a:srgbClr val="DF9CD1">
                <a:alpha val="100000"/>
              </a:srgbClr>
            </a:gs>
            <a:gs pos="100000">
              <a:srgbClr val="DF9CD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8328" y="3702717"/>
            <a:ext cx="1329465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6200"/>
              </a:lnSpc>
            </a:pPr>
            <a:r>
              <a:rPr lang="en-US" sz="18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Thank you</a:t>
            </a:r>
            <a:r>
              <a:rPr lang="en-US" sz="18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!</a:t>
            </a:r>
          </a:p>
        </p:txBody>
      </p:sp>
      <p:grpSp>
        <p:nvGrpSpPr>
          <p:cNvPr name="Group 3" id="3"/>
          <p:cNvGrpSpPr/>
          <p:nvPr/>
        </p:nvGrpSpPr>
        <p:grpSpPr>
          <a:xfrm rot="-1723033">
            <a:off x="8344633" y="2682906"/>
            <a:ext cx="8130168" cy="4862099"/>
            <a:chOff x="0" y="0"/>
            <a:chExt cx="135912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843339" y="7045061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74703" y="7886015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8823385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417" y="6667295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78147" y="809760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0821" y="8067854"/>
            <a:ext cx="296556" cy="81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F9CD1">
                <a:alpha val="100000"/>
              </a:srgbClr>
            </a:gs>
            <a:gs pos="25000">
              <a:srgbClr val="DF9CD1">
                <a:alpha val="100000"/>
              </a:srgbClr>
            </a:gs>
            <a:gs pos="50000">
              <a:srgbClr val="EFCBE8">
                <a:alpha val="100000"/>
              </a:srgbClr>
            </a:gs>
            <a:gs pos="75000">
              <a:srgbClr val="CED4EF">
                <a:alpha val="100000"/>
              </a:srgbClr>
            </a:gs>
            <a:gs pos="100000">
              <a:srgbClr val="A618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06898">
            <a:off x="12277572" y="1525841"/>
            <a:ext cx="5557189" cy="3323376"/>
            <a:chOff x="0" y="0"/>
            <a:chExt cx="135912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57250"/>
            <a:ext cx="5389280" cy="3549413"/>
            <a:chOff x="0" y="0"/>
            <a:chExt cx="834940" cy="5498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4940" cy="549897"/>
            </a:xfrm>
            <a:custGeom>
              <a:avLst/>
              <a:gdLst/>
              <a:ahLst/>
              <a:cxnLst/>
              <a:rect r="r" b="b" t="t" l="l"/>
              <a:pathLst>
                <a:path h="549897" w="834940">
                  <a:moveTo>
                    <a:pt x="143654" y="0"/>
                  </a:moveTo>
                  <a:lnTo>
                    <a:pt x="691286" y="0"/>
                  </a:lnTo>
                  <a:cubicBezTo>
                    <a:pt x="770624" y="0"/>
                    <a:pt x="834940" y="64316"/>
                    <a:pt x="834940" y="143654"/>
                  </a:cubicBezTo>
                  <a:lnTo>
                    <a:pt x="834940" y="406243"/>
                  </a:lnTo>
                  <a:cubicBezTo>
                    <a:pt x="834940" y="485581"/>
                    <a:pt x="770624" y="549897"/>
                    <a:pt x="691286" y="549897"/>
                  </a:cubicBezTo>
                  <a:lnTo>
                    <a:pt x="143654" y="549897"/>
                  </a:lnTo>
                  <a:cubicBezTo>
                    <a:pt x="64316" y="549897"/>
                    <a:pt x="0" y="485581"/>
                    <a:pt x="0" y="406243"/>
                  </a:cubicBezTo>
                  <a:lnTo>
                    <a:pt x="0" y="143654"/>
                  </a:lnTo>
                  <a:cubicBezTo>
                    <a:pt x="0" y="64316"/>
                    <a:pt x="64316" y="0"/>
                    <a:pt x="1436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92" r="0" b="-692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903468" y="5124450"/>
            <a:ext cx="9355832" cy="4133850"/>
            <a:chOff x="0" y="0"/>
            <a:chExt cx="1449463" cy="640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9463" cy="640442"/>
            </a:xfrm>
            <a:custGeom>
              <a:avLst/>
              <a:gdLst/>
              <a:ahLst/>
              <a:cxnLst/>
              <a:rect r="r" b="b" t="t" l="l"/>
              <a:pathLst>
                <a:path h="640442" w="1449463">
                  <a:moveTo>
                    <a:pt x="320221" y="0"/>
                  </a:moveTo>
                  <a:lnTo>
                    <a:pt x="1129243" y="0"/>
                  </a:lnTo>
                  <a:cubicBezTo>
                    <a:pt x="1214170" y="0"/>
                    <a:pt x="1295620" y="33737"/>
                    <a:pt x="1355673" y="93790"/>
                  </a:cubicBezTo>
                  <a:cubicBezTo>
                    <a:pt x="1415726" y="153844"/>
                    <a:pt x="1449463" y="235293"/>
                    <a:pt x="1449463" y="320221"/>
                  </a:cubicBezTo>
                  <a:lnTo>
                    <a:pt x="1449463" y="320221"/>
                  </a:lnTo>
                  <a:cubicBezTo>
                    <a:pt x="1449463" y="497074"/>
                    <a:pt x="1306096" y="640442"/>
                    <a:pt x="1129243" y="640442"/>
                  </a:cubicBezTo>
                  <a:lnTo>
                    <a:pt x="320221" y="640442"/>
                  </a:lnTo>
                  <a:cubicBezTo>
                    <a:pt x="143368" y="640442"/>
                    <a:pt x="0" y="497074"/>
                    <a:pt x="0" y="320221"/>
                  </a:cubicBezTo>
                  <a:lnTo>
                    <a:pt x="0" y="320221"/>
                  </a:lnTo>
                  <a:cubicBezTo>
                    <a:pt x="0" y="143368"/>
                    <a:pt x="143368" y="0"/>
                    <a:pt x="32022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551" r="0" b="-25551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102400" y="2169946"/>
            <a:ext cx="7329945" cy="259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802"/>
              </a:lnSpc>
            </a:pPr>
            <a:r>
              <a:rPr lang="en-US" sz="10891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CÁC PHẦN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0919" y="5913120"/>
            <a:ext cx="5518964" cy="336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27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TỔNG QUAN VỀ ĐỀ TÀI</a:t>
            </a:r>
          </a:p>
          <a:p>
            <a:pPr algn="l">
              <a:lnSpc>
                <a:spcPts val="5400"/>
              </a:lnSpc>
            </a:pPr>
            <a:r>
              <a:rPr lang="en-US" b="true" sz="2700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PHÂN TÍCH THIẾT KẾ HỆ THỐNG</a:t>
            </a:r>
          </a:p>
          <a:p>
            <a:pPr algn="l">
              <a:lnSpc>
                <a:spcPts val="5400"/>
              </a:lnSpc>
            </a:pPr>
            <a:r>
              <a:rPr lang="en-US" b="true" sz="2700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PHÂN TÍCH VÀ THIẾT KẾ CSDL</a:t>
            </a:r>
          </a:p>
          <a:p>
            <a:pPr algn="l">
              <a:lnSpc>
                <a:spcPts val="5400"/>
              </a:lnSpc>
            </a:pPr>
            <a:r>
              <a:rPr lang="en-US" b="true" sz="2700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CÀI ĐẶT VÀ THỰC NGHIỆM</a:t>
            </a:r>
          </a:p>
          <a:p>
            <a:pPr algn="l">
              <a:lnSpc>
                <a:spcPts val="5400"/>
              </a:lnSpc>
            </a:pPr>
            <a:r>
              <a:rPr lang="en-US" b="true" sz="2700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DEMO ỨNG DỤNG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1815" y="5913120"/>
            <a:ext cx="989104" cy="336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700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I.</a:t>
            </a:r>
          </a:p>
          <a:p>
            <a:pPr algn="l">
              <a:lnSpc>
                <a:spcPts val="5400"/>
              </a:lnSpc>
            </a:pPr>
            <a:r>
              <a:rPr lang="en-US" sz="2700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II.</a:t>
            </a:r>
          </a:p>
          <a:p>
            <a:pPr algn="l">
              <a:lnSpc>
                <a:spcPts val="5400"/>
              </a:lnSpc>
            </a:pPr>
            <a:r>
              <a:rPr lang="en-US" sz="2700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III.</a:t>
            </a:r>
          </a:p>
          <a:p>
            <a:pPr algn="l">
              <a:lnSpc>
                <a:spcPts val="5400"/>
              </a:lnSpc>
            </a:pPr>
            <a:r>
              <a:rPr lang="en-US" sz="2700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IV.</a:t>
            </a:r>
          </a:p>
          <a:p>
            <a:pPr algn="l">
              <a:lnSpc>
                <a:spcPts val="5400"/>
              </a:lnSpc>
            </a:pPr>
            <a:r>
              <a:rPr lang="en-US" b="true" sz="27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V.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46059" y="4697187"/>
            <a:ext cx="1607647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9CE7">
                <a:alpha val="100000"/>
              </a:srgbClr>
            </a:gs>
            <a:gs pos="50000">
              <a:srgbClr val="8B9CE7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167" y="587788"/>
            <a:ext cx="12906073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560"/>
              </a:lnSpc>
            </a:pPr>
            <a:r>
              <a:rPr lang="en-US" sz="12000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I. TỔNG QUAN VỀ ĐỀ TÀI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07416" y="1028700"/>
            <a:ext cx="6428311" cy="6755859"/>
            <a:chOff x="0" y="0"/>
            <a:chExt cx="5817362" cy="6113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6" y="49530"/>
              <a:ext cx="5722171" cy="6014720"/>
            </a:xfrm>
            <a:custGeom>
              <a:avLst/>
              <a:gdLst/>
              <a:ahLst/>
              <a:cxnLst/>
              <a:rect r="r" b="b" t="t" l="l"/>
              <a:pathLst>
                <a:path h="6014720" w="5722171">
                  <a:moveTo>
                    <a:pt x="5435257" y="3408680"/>
                  </a:moveTo>
                  <a:lnTo>
                    <a:pt x="5436598" y="3406140"/>
                  </a:lnTo>
                  <a:cubicBezTo>
                    <a:pt x="5618936" y="3082290"/>
                    <a:pt x="5722171" y="2711450"/>
                    <a:pt x="5722171" y="2319020"/>
                  </a:cubicBezTo>
                  <a:cubicBezTo>
                    <a:pt x="5722171" y="1038860"/>
                    <a:pt x="4625466" y="0"/>
                    <a:pt x="3274025" y="0"/>
                  </a:cubicBezTo>
                  <a:cubicBezTo>
                    <a:pt x="2385131" y="0"/>
                    <a:pt x="1606176" y="449580"/>
                    <a:pt x="1177147" y="1121410"/>
                  </a:cubicBezTo>
                  <a:cubicBezTo>
                    <a:pt x="1155696" y="1155700"/>
                    <a:pt x="1135585" y="1188720"/>
                    <a:pt x="1115474" y="1224280"/>
                  </a:cubicBezTo>
                  <a:lnTo>
                    <a:pt x="347245" y="2503170"/>
                  </a:lnTo>
                  <a:cubicBezTo>
                    <a:pt x="325793" y="2536190"/>
                    <a:pt x="307023" y="2569210"/>
                    <a:pt x="286913" y="2603500"/>
                  </a:cubicBezTo>
                  <a:lnTo>
                    <a:pt x="286913" y="2604770"/>
                  </a:lnTo>
                  <a:cubicBezTo>
                    <a:pt x="103235" y="2929890"/>
                    <a:pt x="0" y="3300730"/>
                    <a:pt x="0" y="3695700"/>
                  </a:cubicBezTo>
                  <a:cubicBezTo>
                    <a:pt x="0" y="4975860"/>
                    <a:pt x="1096705" y="6014720"/>
                    <a:pt x="2448145" y="6014720"/>
                  </a:cubicBezTo>
                  <a:cubicBezTo>
                    <a:pt x="3424185" y="6014720"/>
                    <a:pt x="4267495" y="5472430"/>
                    <a:pt x="4660324" y="4688840"/>
                  </a:cubicBezTo>
                  <a:lnTo>
                    <a:pt x="5360178" y="3533140"/>
                  </a:lnTo>
                  <a:cubicBezTo>
                    <a:pt x="5385651" y="3492500"/>
                    <a:pt x="5411125" y="3450590"/>
                    <a:pt x="5435257" y="3408680"/>
                  </a:cubicBezTo>
                  <a:close/>
                </a:path>
              </a:pathLst>
            </a:custGeom>
            <a:blipFill>
              <a:blip r:embed="rId2"/>
              <a:stretch>
                <a:fillRect l="-11541" t="0" r="-11541" b="0"/>
              </a:stretch>
            </a:blipFill>
            <a:ln w="38100" cap="sq">
              <a:solidFill>
                <a:srgbClr val="FFF6E6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-9168949">
            <a:off x="6817540" y="684080"/>
            <a:ext cx="5546454" cy="2788072"/>
            <a:chOff x="0" y="0"/>
            <a:chExt cx="16169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6945" cy="812800"/>
            </a:xfrm>
            <a:custGeom>
              <a:avLst/>
              <a:gdLst/>
              <a:ahLst/>
              <a:cxnLst/>
              <a:rect r="r" b="b" t="t" l="l"/>
              <a:pathLst>
                <a:path h="812800" w="1616945">
                  <a:moveTo>
                    <a:pt x="808472" y="0"/>
                  </a:moveTo>
                  <a:cubicBezTo>
                    <a:pt x="361965" y="0"/>
                    <a:pt x="0" y="181951"/>
                    <a:pt x="0" y="406400"/>
                  </a:cubicBezTo>
                  <a:cubicBezTo>
                    <a:pt x="0" y="630849"/>
                    <a:pt x="361965" y="812800"/>
                    <a:pt x="808472" y="812800"/>
                  </a:cubicBezTo>
                  <a:cubicBezTo>
                    <a:pt x="1254979" y="812800"/>
                    <a:pt x="1616945" y="630849"/>
                    <a:pt x="1616945" y="406400"/>
                  </a:cubicBezTo>
                  <a:cubicBezTo>
                    <a:pt x="1616945" y="181951"/>
                    <a:pt x="1254979" y="0"/>
                    <a:pt x="808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1589" y="476250"/>
              <a:ext cx="1313768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1">
                <a:lnSpc>
                  <a:spcPts val="1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671" y="4377480"/>
            <a:ext cx="545829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LÝ DO CHỌN ĐỀ TÀI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671" y="5086350"/>
            <a:ext cx="11768744" cy="502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Nhu cầu thực tế: Nhiều quán ăn cần hệ thống quản lý hiệu quả để vận hành tốt hơn.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 dụng kiến thức lập trình: Đây là cơ hội tốt để áp dụng kiến thức C# vào một dự án thực tế.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 triển kỹ năng:  giúp rèn luyện các kỹ năng như thiết kế cơ sở dữ liệu, xây dựng giao diện người dùng, xử lý logic nghiệp vụ.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Tính ứng dụng cao: Phần mềm có thể được sử dụng thực tế bởi các quán ăn.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Khả năng mở rộng: Có thể phát triển thêm các tính năng.</a:t>
            </a:r>
          </a:p>
          <a:p>
            <a:pPr algn="l" marL="0" indent="0" lvl="0">
              <a:lnSpc>
                <a:spcPts val="32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90767" y="2717008"/>
            <a:ext cx="1502217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9CE7">
                <a:alpha val="100000"/>
              </a:srgbClr>
            </a:gs>
            <a:gs pos="50000">
              <a:srgbClr val="8B9CE7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167" y="587788"/>
            <a:ext cx="12906073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560"/>
              </a:lnSpc>
            </a:pPr>
            <a:r>
              <a:rPr lang="en-US" sz="12000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I. TỔNG QUAN VỀ ĐỀ TÀI</a:t>
            </a:r>
          </a:p>
        </p:txBody>
      </p:sp>
      <p:grpSp>
        <p:nvGrpSpPr>
          <p:cNvPr name="Group 3" id="3"/>
          <p:cNvGrpSpPr/>
          <p:nvPr/>
        </p:nvGrpSpPr>
        <p:grpSpPr>
          <a:xfrm rot="-9168949">
            <a:off x="6817540" y="684080"/>
            <a:ext cx="5546454" cy="2788072"/>
            <a:chOff x="0" y="0"/>
            <a:chExt cx="161694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6945" cy="812800"/>
            </a:xfrm>
            <a:custGeom>
              <a:avLst/>
              <a:gdLst/>
              <a:ahLst/>
              <a:cxnLst/>
              <a:rect r="r" b="b" t="t" l="l"/>
              <a:pathLst>
                <a:path h="812800" w="1616945">
                  <a:moveTo>
                    <a:pt x="808472" y="0"/>
                  </a:moveTo>
                  <a:cubicBezTo>
                    <a:pt x="361965" y="0"/>
                    <a:pt x="0" y="181951"/>
                    <a:pt x="0" y="406400"/>
                  </a:cubicBezTo>
                  <a:cubicBezTo>
                    <a:pt x="0" y="630849"/>
                    <a:pt x="361965" y="812800"/>
                    <a:pt x="808472" y="812800"/>
                  </a:cubicBezTo>
                  <a:cubicBezTo>
                    <a:pt x="1254979" y="812800"/>
                    <a:pt x="1616945" y="630849"/>
                    <a:pt x="1616945" y="406400"/>
                  </a:cubicBezTo>
                  <a:cubicBezTo>
                    <a:pt x="1616945" y="181951"/>
                    <a:pt x="1254979" y="0"/>
                    <a:pt x="808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51589" y="476250"/>
              <a:ext cx="1313768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1">
                <a:lnSpc>
                  <a:spcPts val="1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909228">
            <a:off x="12328288" y="2272800"/>
            <a:ext cx="5654992" cy="4533636"/>
            <a:chOff x="0" y="0"/>
            <a:chExt cx="876106" cy="7023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6106" cy="702379"/>
            </a:xfrm>
            <a:custGeom>
              <a:avLst/>
              <a:gdLst/>
              <a:ahLst/>
              <a:cxnLst/>
              <a:rect r="r" b="b" t="t" l="l"/>
              <a:pathLst>
                <a:path h="702379" w="876106">
                  <a:moveTo>
                    <a:pt x="351189" y="0"/>
                  </a:moveTo>
                  <a:lnTo>
                    <a:pt x="524917" y="0"/>
                  </a:lnTo>
                  <a:cubicBezTo>
                    <a:pt x="618058" y="0"/>
                    <a:pt x="707385" y="37000"/>
                    <a:pt x="773245" y="102861"/>
                  </a:cubicBezTo>
                  <a:cubicBezTo>
                    <a:pt x="839106" y="168722"/>
                    <a:pt x="876106" y="258048"/>
                    <a:pt x="876106" y="351189"/>
                  </a:cubicBezTo>
                  <a:lnTo>
                    <a:pt x="876106" y="351189"/>
                  </a:lnTo>
                  <a:cubicBezTo>
                    <a:pt x="876106" y="545146"/>
                    <a:pt x="718873" y="702379"/>
                    <a:pt x="524917" y="702379"/>
                  </a:cubicBezTo>
                  <a:lnTo>
                    <a:pt x="351189" y="702379"/>
                  </a:lnTo>
                  <a:cubicBezTo>
                    <a:pt x="258048" y="702379"/>
                    <a:pt x="168722" y="665379"/>
                    <a:pt x="102861" y="599518"/>
                  </a:cubicBezTo>
                  <a:cubicBezTo>
                    <a:pt x="37000" y="533657"/>
                    <a:pt x="0" y="444331"/>
                    <a:pt x="0" y="351189"/>
                  </a:cubicBezTo>
                  <a:lnTo>
                    <a:pt x="0" y="351189"/>
                  </a:lnTo>
                  <a:cubicBezTo>
                    <a:pt x="0" y="258048"/>
                    <a:pt x="37000" y="168722"/>
                    <a:pt x="102861" y="102861"/>
                  </a:cubicBezTo>
                  <a:cubicBezTo>
                    <a:pt x="168722" y="37000"/>
                    <a:pt x="258048" y="0"/>
                    <a:pt x="35118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50" r="0" b="-105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776454" y="4377480"/>
            <a:ext cx="586875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NGÔN NGỮ VÀ CÔNG CỤ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331" y="5076825"/>
            <a:ext cx="10987705" cy="47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813" indent="-326407" lvl="1">
              <a:lnSpc>
                <a:spcPts val="4233"/>
              </a:lnSpc>
              <a:buAutoNum type="arabicPeriod" startAt="1"/>
            </a:pPr>
            <a:r>
              <a:rPr lang="en-US" sz="3023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C#: Ngôn ngữ lập trình hướng đối tượng để phát triển logic ứng dụng.</a:t>
            </a:r>
          </a:p>
          <a:p>
            <a:pPr algn="l" marL="652813" indent="-326407" lvl="1">
              <a:lnSpc>
                <a:spcPts val="4233"/>
              </a:lnSpc>
              <a:buAutoNum type="arabicPeriod" startAt="1"/>
            </a:pPr>
            <a:r>
              <a:rPr lang="en-US" sz="3023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SQL Server: Hệ quản trị cơ sở dữ liệu để lưu trữ và quản lý dữ liệu của quán ăn.</a:t>
            </a:r>
          </a:p>
          <a:p>
            <a:pPr algn="l" marL="652813" indent="-326407" lvl="1">
              <a:lnSpc>
                <a:spcPts val="4233"/>
              </a:lnSpc>
              <a:buAutoNum type="arabicPeriod" startAt="1"/>
            </a:pPr>
            <a:r>
              <a:rPr lang="en-US" sz="3023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Guna Framework: Thư viện UI để tạo giao diện người dùng đẹp và hiện đại.</a:t>
            </a:r>
          </a:p>
          <a:p>
            <a:pPr algn="l" marL="652813" indent="-326407" lvl="1">
              <a:lnSpc>
                <a:spcPts val="4233"/>
              </a:lnSpc>
              <a:buAutoNum type="arabicPeriod" startAt="1"/>
            </a:pPr>
            <a:r>
              <a:rPr lang="en-US" sz="3023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Visual Studio: IDE (môi trường phát triển tích hợp) để viết, debug và biên dịch code C#.</a:t>
            </a:r>
          </a:p>
          <a:p>
            <a:pPr algn="l" marL="0" indent="0" lvl="0">
              <a:lnSpc>
                <a:spcPts val="374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90767" y="2717008"/>
            <a:ext cx="1502217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50000">
              <a:srgbClr val="DF9CD1">
                <a:alpha val="100000"/>
              </a:srgbClr>
            </a:gs>
            <a:gs pos="100000">
              <a:srgbClr val="DF9CD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824" y="5898379"/>
            <a:ext cx="9214053" cy="335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20"/>
              </a:lnSpc>
            </a:pPr>
            <a:r>
              <a:rPr lang="en-US" sz="8000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II. PHÂN TÍCH VÀ THIẾT KẾ HỆ THỐNG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54957" y="445568"/>
            <a:ext cx="7604343" cy="5863162"/>
            <a:chOff x="0" y="0"/>
            <a:chExt cx="8153400" cy="6286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534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8153400">
                  <a:moveTo>
                    <a:pt x="8153400" y="1377950"/>
                  </a:moveTo>
                  <a:lnTo>
                    <a:pt x="8153400" y="4908550"/>
                  </a:lnTo>
                  <a:cubicBezTo>
                    <a:pt x="8153400" y="5669280"/>
                    <a:pt x="7536180" y="6286500"/>
                    <a:pt x="6775450" y="6286500"/>
                  </a:cubicBezTo>
                  <a:cubicBezTo>
                    <a:pt x="6109970" y="6286500"/>
                    <a:pt x="5554980" y="5815330"/>
                    <a:pt x="5426710" y="5189220"/>
                  </a:cubicBezTo>
                  <a:cubicBezTo>
                    <a:pt x="5297170" y="5815330"/>
                    <a:pt x="4742180" y="6286500"/>
                    <a:pt x="4076700" y="6286500"/>
                  </a:cubicBezTo>
                  <a:cubicBezTo>
                    <a:pt x="3411220" y="6286500"/>
                    <a:pt x="2856230" y="5815330"/>
                    <a:pt x="2727960" y="5189220"/>
                  </a:cubicBezTo>
                  <a:cubicBezTo>
                    <a:pt x="2598420" y="5815330"/>
                    <a:pt x="2043430" y="6286500"/>
                    <a:pt x="1379220" y="6286500"/>
                  </a:cubicBezTo>
                  <a:cubicBezTo>
                    <a:pt x="617220" y="6286500"/>
                    <a:pt x="0" y="5669280"/>
                    <a:pt x="0" y="4908550"/>
                  </a:cubicBezTo>
                  <a:lnTo>
                    <a:pt x="0" y="1377950"/>
                  </a:lnTo>
                  <a:cubicBezTo>
                    <a:pt x="0" y="617220"/>
                    <a:pt x="617220" y="0"/>
                    <a:pt x="1377950" y="0"/>
                  </a:cubicBezTo>
                  <a:cubicBezTo>
                    <a:pt x="2043430" y="0"/>
                    <a:pt x="2598420" y="471170"/>
                    <a:pt x="2726690" y="1097280"/>
                  </a:cubicBezTo>
                  <a:cubicBezTo>
                    <a:pt x="2856230" y="471170"/>
                    <a:pt x="3411220" y="0"/>
                    <a:pt x="4076700" y="0"/>
                  </a:cubicBezTo>
                  <a:cubicBezTo>
                    <a:pt x="4742180" y="0"/>
                    <a:pt x="5297170" y="471170"/>
                    <a:pt x="5425440" y="1097280"/>
                  </a:cubicBezTo>
                  <a:cubicBezTo>
                    <a:pt x="5554980" y="471170"/>
                    <a:pt x="6109970" y="0"/>
                    <a:pt x="6775450" y="0"/>
                  </a:cubicBezTo>
                  <a:cubicBezTo>
                    <a:pt x="7536180" y="0"/>
                    <a:pt x="8153400" y="617220"/>
                    <a:pt x="8153400" y="1377950"/>
                  </a:cubicBezTo>
                  <a:close/>
                </a:path>
              </a:pathLst>
            </a:custGeom>
            <a:blipFill>
              <a:blip r:embed="rId2"/>
              <a:stretch>
                <a:fillRect l="-18841" t="0" r="-18841" b="0"/>
              </a:stretch>
            </a:blipFill>
            <a:ln w="38100" cap="sq">
              <a:solidFill>
                <a:srgbClr val="FFF6E6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65994"/>
            <a:ext cx="7854422" cy="4133850"/>
            <a:chOff x="0" y="0"/>
            <a:chExt cx="1216856" cy="6404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856" cy="640442"/>
            </a:xfrm>
            <a:custGeom>
              <a:avLst/>
              <a:gdLst/>
              <a:ahLst/>
              <a:cxnLst/>
              <a:rect r="r" b="b" t="t" l="l"/>
              <a:pathLst>
                <a:path h="640442" w="1216856">
                  <a:moveTo>
                    <a:pt x="320221" y="0"/>
                  </a:moveTo>
                  <a:lnTo>
                    <a:pt x="896635" y="0"/>
                  </a:lnTo>
                  <a:cubicBezTo>
                    <a:pt x="1073488" y="0"/>
                    <a:pt x="1216856" y="143368"/>
                    <a:pt x="1216856" y="320221"/>
                  </a:cubicBezTo>
                  <a:lnTo>
                    <a:pt x="1216856" y="320221"/>
                  </a:lnTo>
                  <a:cubicBezTo>
                    <a:pt x="1216856" y="405149"/>
                    <a:pt x="1183118" y="486598"/>
                    <a:pt x="1123065" y="546651"/>
                  </a:cubicBezTo>
                  <a:cubicBezTo>
                    <a:pt x="1063012" y="606704"/>
                    <a:pt x="981563" y="640442"/>
                    <a:pt x="896635" y="640442"/>
                  </a:cubicBezTo>
                  <a:lnTo>
                    <a:pt x="320221" y="640442"/>
                  </a:lnTo>
                  <a:cubicBezTo>
                    <a:pt x="143368" y="640442"/>
                    <a:pt x="0" y="497074"/>
                    <a:pt x="0" y="320221"/>
                  </a:cubicBezTo>
                  <a:lnTo>
                    <a:pt x="0" y="320221"/>
                  </a:lnTo>
                  <a:cubicBezTo>
                    <a:pt x="0" y="143368"/>
                    <a:pt x="143368" y="0"/>
                    <a:pt x="320221" y="0"/>
                  </a:cubicBezTo>
                  <a:close/>
                </a:path>
              </a:pathLst>
            </a:custGeom>
            <a:blipFill>
              <a:blip r:embed="rId3"/>
              <a:stretch>
                <a:fillRect l="-14634" t="0" r="-14634" b="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-1606898">
            <a:off x="4419183" y="6686972"/>
            <a:ext cx="4843009" cy="2896274"/>
            <a:chOff x="0" y="0"/>
            <a:chExt cx="135912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430843" y="7101113"/>
            <a:ext cx="5289736" cy="14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MEET THE TEAM MEMBERS WHO CREATE CREATIVE AND IMPACTFUL DESIGNS IN STUDIO SHODWE.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4957" y="6397883"/>
            <a:ext cx="1376384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50000">
              <a:srgbClr val="DF9CD1">
                <a:alpha val="100000"/>
              </a:srgbClr>
            </a:gs>
            <a:gs pos="100000">
              <a:srgbClr val="DF9CD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037" y="417964"/>
            <a:ext cx="7964665" cy="266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440"/>
              </a:lnSpc>
            </a:pPr>
            <a:r>
              <a:rPr lang="en-US" sz="9000">
                <a:solidFill>
                  <a:srgbClr val="FFF6E6"/>
                </a:solidFill>
                <a:latin typeface="Sigmar One"/>
                <a:ea typeface="Sigmar One"/>
                <a:cs typeface="Sigmar One"/>
                <a:sym typeface="Sigmar One"/>
              </a:rPr>
              <a:t>KIẾN TRÚC HỆ THỐNG</a:t>
            </a:r>
          </a:p>
        </p:txBody>
      </p:sp>
      <p:grpSp>
        <p:nvGrpSpPr>
          <p:cNvPr name="Group 3" id="3"/>
          <p:cNvGrpSpPr/>
          <p:nvPr/>
        </p:nvGrpSpPr>
        <p:grpSpPr>
          <a:xfrm rot="-1723033">
            <a:off x="12563428" y="434772"/>
            <a:ext cx="4843009" cy="2896274"/>
            <a:chOff x="0" y="0"/>
            <a:chExt cx="135912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7610" y="2983659"/>
            <a:ext cx="6966903" cy="5771721"/>
          </a:xfrm>
          <a:custGeom>
            <a:avLst/>
            <a:gdLst/>
            <a:ahLst/>
            <a:cxnLst/>
            <a:rect r="r" b="b" t="t" l="l"/>
            <a:pathLst>
              <a:path h="5771721" w="6966903">
                <a:moveTo>
                  <a:pt x="0" y="0"/>
                </a:moveTo>
                <a:lnTo>
                  <a:pt x="6966902" y="0"/>
                </a:lnTo>
                <a:lnTo>
                  <a:pt x="6966902" y="5771721"/>
                </a:lnTo>
                <a:lnTo>
                  <a:pt x="0" y="577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15" t="0" r="-454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94635" y="3325957"/>
            <a:ext cx="370477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MÔ HÌNH 3 LỚP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5019" y="3950970"/>
            <a:ext cx="8528771" cy="633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Gồm 3 lớp, đó là: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· GUI Layer: Lớp này là lớp hiển thị giao diện và các chức năng để người dùng cuối sử dụng.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· Business (BUS) Layer: Đây là lớp nhận các yêu cầu từ lớp GUI và truy xuất lên lớp Data để lấy thông tin và trả về GUI.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· Data Access Layer: Lớp này là lớp để truy xuất với CSDL, chỉ duy nhất lớp này được làm việc với database.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6E6"/>
                </a:solidFill>
                <a:latin typeface="DM Sans"/>
                <a:ea typeface="DM Sans"/>
                <a:cs typeface="DM Sans"/>
                <a:sym typeface="DM Sans"/>
              </a:rPr>
              <a:t>· DTO Layer: định nghĩa các table trong database, định nghĩa cột của nó cũng như để ta gán data khi query lấy dữ liệu. </a:t>
            </a: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06037" y="2460803"/>
            <a:ext cx="1667894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CBE8">
                <a:alpha val="100000"/>
              </a:srgbClr>
            </a:gs>
            <a:gs pos="33333">
              <a:srgbClr val="CED4EF">
                <a:alpha val="100000"/>
              </a:srgbClr>
            </a:gs>
            <a:gs pos="66667">
              <a:srgbClr val="8B9CE7">
                <a:alpha val="100000"/>
              </a:srgbClr>
            </a:gs>
            <a:gs pos="100000">
              <a:srgbClr val="8B9CE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45263" y="1815710"/>
            <a:ext cx="7414037" cy="173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600"/>
              </a:lnSpc>
              <a:spcBef>
                <a:spcPct val="0"/>
              </a:spcBef>
            </a:pPr>
            <a:r>
              <a:rPr lang="en-US" sz="14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Tác nhân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86156" y="2180090"/>
            <a:ext cx="8457844" cy="6133953"/>
            <a:chOff x="0" y="0"/>
            <a:chExt cx="8755742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81610" y="-181610"/>
              <a:ext cx="9118963" cy="6713221"/>
            </a:xfrm>
            <a:custGeom>
              <a:avLst/>
              <a:gdLst/>
              <a:ahLst/>
              <a:cxnLst/>
              <a:rect r="r" b="b" t="t" l="l"/>
              <a:pathLst>
                <a:path h="6713221" w="9118963">
                  <a:moveTo>
                    <a:pt x="8186110" y="726440"/>
                  </a:moveTo>
                  <a:cubicBezTo>
                    <a:pt x="7184452" y="0"/>
                    <a:pt x="5561138" y="0"/>
                    <a:pt x="4559481" y="726440"/>
                  </a:cubicBezTo>
                  <a:cubicBezTo>
                    <a:pt x="3557824" y="0"/>
                    <a:pt x="1934510" y="0"/>
                    <a:pt x="932853" y="726440"/>
                  </a:cubicBezTo>
                  <a:cubicBezTo>
                    <a:pt x="0" y="1452880"/>
                    <a:pt x="0" y="2630170"/>
                    <a:pt x="932853" y="3356610"/>
                  </a:cubicBezTo>
                  <a:cubicBezTo>
                    <a:pt x="0" y="4083050"/>
                    <a:pt x="0" y="5260340"/>
                    <a:pt x="932853" y="5986780"/>
                  </a:cubicBezTo>
                  <a:cubicBezTo>
                    <a:pt x="1934510" y="6713221"/>
                    <a:pt x="3557824" y="6713220"/>
                    <a:pt x="4559481" y="5986780"/>
                  </a:cubicBezTo>
                  <a:cubicBezTo>
                    <a:pt x="5561138" y="6713220"/>
                    <a:pt x="7184452" y="6713220"/>
                    <a:pt x="8186110" y="5986780"/>
                  </a:cubicBezTo>
                  <a:cubicBezTo>
                    <a:pt x="9118963" y="5260340"/>
                    <a:pt x="9118962" y="4083050"/>
                    <a:pt x="8186110" y="3356610"/>
                  </a:cubicBezTo>
                  <a:cubicBezTo>
                    <a:pt x="9118962" y="2630170"/>
                    <a:pt x="9118962" y="1452880"/>
                    <a:pt x="8186110" y="726440"/>
                  </a:cubicBezTo>
                  <a:close/>
                </a:path>
              </a:pathLst>
            </a:custGeom>
            <a:blipFill>
              <a:blip r:embed="rId2"/>
              <a:stretch>
                <a:fillRect l="-7279" t="0" r="-7279" b="0"/>
              </a:stretch>
            </a:blipFill>
            <a:ln w="38100" cap="sq">
              <a:solidFill>
                <a:srgbClr val="FFF6E6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-8723974">
            <a:off x="13050953" y="1034324"/>
            <a:ext cx="4843009" cy="2896274"/>
            <a:chOff x="0" y="0"/>
            <a:chExt cx="135912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99033" y="5199442"/>
            <a:ext cx="6193711" cy="467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Nhân viên: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   </a:t>
            </a: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Nhân viên phục vụ là những người trực tiếp tương tác với khách hàng, nhận đặt món và quản lý các bàn. 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Admin :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   </a:t>
            </a:r>
            <a:r>
              <a:rPr lang="en-US" sz="2699" b="tru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Admin (Quản trị viên) đóng vai trò quan trọng trong việc giám sát và quản lý toàn bộ hệ thống </a:t>
            </a: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083630" y="3615936"/>
            <a:ext cx="2934182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USE CASE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5263" y="6951407"/>
            <a:ext cx="1622709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F9CD1">
                <a:alpha val="100000"/>
              </a:srgbClr>
            </a:gs>
            <a:gs pos="33333">
              <a:srgbClr val="DF9CD1">
                <a:alpha val="100000"/>
              </a:srgbClr>
            </a:gs>
            <a:gs pos="66667">
              <a:srgbClr val="EFCBE8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3635" y="384334"/>
            <a:ext cx="9828730" cy="9436162"/>
            <a:chOff x="0" y="0"/>
            <a:chExt cx="967004" cy="928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004" cy="928381"/>
            </a:xfrm>
            <a:custGeom>
              <a:avLst/>
              <a:gdLst/>
              <a:ahLst/>
              <a:cxnLst/>
              <a:rect r="r" b="b" t="t" l="l"/>
              <a:pathLst>
                <a:path h="928381" w="967004">
                  <a:moveTo>
                    <a:pt x="78768" y="0"/>
                  </a:moveTo>
                  <a:lnTo>
                    <a:pt x="888236" y="0"/>
                  </a:lnTo>
                  <a:cubicBezTo>
                    <a:pt x="931739" y="0"/>
                    <a:pt x="967004" y="35266"/>
                    <a:pt x="967004" y="78768"/>
                  </a:cubicBezTo>
                  <a:lnTo>
                    <a:pt x="967004" y="849613"/>
                  </a:lnTo>
                  <a:cubicBezTo>
                    <a:pt x="967004" y="870504"/>
                    <a:pt x="958706" y="890539"/>
                    <a:pt x="943934" y="905311"/>
                  </a:cubicBezTo>
                  <a:cubicBezTo>
                    <a:pt x="929162" y="920083"/>
                    <a:pt x="909127" y="928381"/>
                    <a:pt x="888236" y="928381"/>
                  </a:cubicBezTo>
                  <a:lnTo>
                    <a:pt x="78768" y="928381"/>
                  </a:lnTo>
                  <a:cubicBezTo>
                    <a:pt x="57878" y="928381"/>
                    <a:pt x="37843" y="920083"/>
                    <a:pt x="23071" y="905311"/>
                  </a:cubicBezTo>
                  <a:cubicBezTo>
                    <a:pt x="8299" y="890539"/>
                    <a:pt x="0" y="870504"/>
                    <a:pt x="0" y="849613"/>
                  </a:cubicBezTo>
                  <a:lnTo>
                    <a:pt x="0" y="78768"/>
                  </a:lnTo>
                  <a:cubicBezTo>
                    <a:pt x="0" y="57878"/>
                    <a:pt x="8299" y="37843"/>
                    <a:pt x="23071" y="23071"/>
                  </a:cubicBezTo>
                  <a:cubicBezTo>
                    <a:pt x="37843" y="8299"/>
                    <a:pt x="57878" y="0"/>
                    <a:pt x="787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030" r="0" b="-703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439111" y="2810219"/>
            <a:ext cx="9025907" cy="30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14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Mô hình use case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67496"/>
            <a:ext cx="437795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USE CASE CHÍNH</a:t>
            </a:r>
          </a:p>
        </p:txBody>
      </p:sp>
      <p:grpSp>
        <p:nvGrpSpPr>
          <p:cNvPr name="Group 6" id="6"/>
          <p:cNvGrpSpPr/>
          <p:nvPr/>
        </p:nvGrpSpPr>
        <p:grpSpPr>
          <a:xfrm rot="-1484327">
            <a:off x="3244892" y="3419677"/>
            <a:ext cx="4843009" cy="2896274"/>
            <a:chOff x="0" y="0"/>
            <a:chExt cx="135912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7419320"/>
            <a:ext cx="1652832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9CE7">
                <a:alpha val="100000"/>
              </a:srgbClr>
            </a:gs>
            <a:gs pos="50000">
              <a:srgbClr val="8B9CE7">
                <a:alpha val="100000"/>
              </a:srgbClr>
            </a:gs>
            <a:gs pos="100000">
              <a:srgbClr val="CED4E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7211" y="55598"/>
            <a:ext cx="9190760" cy="10175805"/>
            <a:chOff x="0" y="0"/>
            <a:chExt cx="1151559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1559" cy="1274980"/>
            </a:xfrm>
            <a:custGeom>
              <a:avLst/>
              <a:gdLst/>
              <a:ahLst/>
              <a:cxnLst/>
              <a:rect r="r" b="b" t="t" l="l"/>
              <a:pathLst>
                <a:path h="1274980" w="1151559">
                  <a:moveTo>
                    <a:pt x="84236" y="0"/>
                  </a:moveTo>
                  <a:lnTo>
                    <a:pt x="1067323" y="0"/>
                  </a:lnTo>
                  <a:cubicBezTo>
                    <a:pt x="1089664" y="0"/>
                    <a:pt x="1111090" y="8875"/>
                    <a:pt x="1126887" y="24672"/>
                  </a:cubicBezTo>
                  <a:cubicBezTo>
                    <a:pt x="1142684" y="40469"/>
                    <a:pt x="1151559" y="61895"/>
                    <a:pt x="1151559" y="84236"/>
                  </a:cubicBezTo>
                  <a:lnTo>
                    <a:pt x="1151559" y="1190744"/>
                  </a:lnTo>
                  <a:cubicBezTo>
                    <a:pt x="1151559" y="1213085"/>
                    <a:pt x="1142684" y="1234511"/>
                    <a:pt x="1126887" y="1250308"/>
                  </a:cubicBezTo>
                  <a:cubicBezTo>
                    <a:pt x="1111090" y="1266106"/>
                    <a:pt x="1089664" y="1274980"/>
                    <a:pt x="1067323" y="1274980"/>
                  </a:cubicBezTo>
                  <a:lnTo>
                    <a:pt x="84236" y="1274980"/>
                  </a:lnTo>
                  <a:cubicBezTo>
                    <a:pt x="61895" y="1274980"/>
                    <a:pt x="40469" y="1266106"/>
                    <a:pt x="24672" y="1250308"/>
                  </a:cubicBezTo>
                  <a:cubicBezTo>
                    <a:pt x="8875" y="1234511"/>
                    <a:pt x="0" y="1213085"/>
                    <a:pt x="0" y="1190744"/>
                  </a:cubicBezTo>
                  <a:lnTo>
                    <a:pt x="0" y="84236"/>
                  </a:lnTo>
                  <a:cubicBezTo>
                    <a:pt x="0" y="61895"/>
                    <a:pt x="8875" y="40469"/>
                    <a:pt x="24672" y="24672"/>
                  </a:cubicBezTo>
                  <a:cubicBezTo>
                    <a:pt x="40469" y="8875"/>
                    <a:pt x="61895" y="0"/>
                    <a:pt x="84236" y="0"/>
                  </a:cubicBezTo>
                  <a:close/>
                </a:path>
              </a:pathLst>
            </a:custGeom>
            <a:blipFill>
              <a:blip r:embed="rId2"/>
              <a:stretch>
                <a:fillRect l="-1015" t="0" r="-1015" b="0"/>
              </a:stretch>
            </a:blipFill>
            <a:ln w="38100" cap="rnd">
              <a:solidFill>
                <a:srgbClr val="FFF6E6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-8723974">
            <a:off x="3572412" y="2617508"/>
            <a:ext cx="4843009" cy="2896274"/>
            <a:chOff x="0" y="0"/>
            <a:chExt cx="135912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9125" cy="812800"/>
            </a:xfrm>
            <a:custGeom>
              <a:avLst/>
              <a:gdLst/>
              <a:ahLst/>
              <a:cxnLst/>
              <a:rect r="r" b="b" t="t" l="l"/>
              <a:pathLst>
                <a:path h="812800" w="1359125">
                  <a:moveTo>
                    <a:pt x="679562" y="0"/>
                  </a:moveTo>
                  <a:cubicBezTo>
                    <a:pt x="304250" y="0"/>
                    <a:pt x="0" y="181951"/>
                    <a:pt x="0" y="406400"/>
                  </a:cubicBezTo>
                  <a:cubicBezTo>
                    <a:pt x="0" y="630849"/>
                    <a:pt x="304250" y="812800"/>
                    <a:pt x="679562" y="812800"/>
                  </a:cubicBezTo>
                  <a:cubicBezTo>
                    <a:pt x="1054874" y="812800"/>
                    <a:pt x="1359125" y="630849"/>
                    <a:pt x="1359125" y="406400"/>
                  </a:cubicBezTo>
                  <a:cubicBezTo>
                    <a:pt x="1359125" y="181951"/>
                    <a:pt x="1054874" y="0"/>
                    <a:pt x="679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6E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27418" y="-9525"/>
              <a:ext cx="1104289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98392" y="7586939"/>
            <a:ext cx="480380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USE CASE 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06366"/>
            <a:ext cx="1457032" cy="133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FF6E6"/>
                </a:solidFill>
                <a:latin typeface="DM Sans Bold"/>
                <a:ea typeface="DM Sans Bold"/>
                <a:cs typeface="DM Sans Bold"/>
                <a:sym typeface="DM Sans Bold"/>
              </a:rPr>
              <a:t>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764" y="2521118"/>
            <a:ext cx="9025907" cy="30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14000">
                <a:solidFill>
                  <a:srgbClr val="FFF6E6"/>
                </a:solidFill>
                <a:latin typeface="Bagel Fat One"/>
                <a:ea typeface="Bagel Fat One"/>
                <a:cs typeface="Bagel Fat One"/>
                <a:sym typeface="Bagel Fat One"/>
              </a:rPr>
              <a:t>Mô hình use case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DAGQLopNa8w</dc:identifier>
  <dcterms:modified xsi:type="dcterms:W3CDTF">2011-08-01T06:04:30Z</dcterms:modified>
  <cp:revision>1</cp:revision>
  <dc:title>Blue Purple Bold Playful Team Introduction Presentation </dc:title>
</cp:coreProperties>
</file>